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8" r:id="rId1"/>
  </p:sldMasterIdLst>
  <p:sldIdLst>
    <p:sldId id="256" r:id="rId2"/>
    <p:sldId id="257" r:id="rId3"/>
    <p:sldId id="259" r:id="rId4"/>
    <p:sldId id="270" r:id="rId5"/>
    <p:sldId id="262" r:id="rId6"/>
    <p:sldId id="261" r:id="rId7"/>
    <p:sldId id="271" r:id="rId8"/>
    <p:sldId id="272" r:id="rId9"/>
    <p:sldId id="274" r:id="rId10"/>
    <p:sldId id="275" r:id="rId11"/>
    <p:sldId id="276" r:id="rId12"/>
    <p:sldId id="277" r:id="rId13"/>
    <p:sldId id="279" r:id="rId14"/>
    <p:sldId id="281" r:id="rId15"/>
    <p:sldId id="280" r:id="rId16"/>
    <p:sldId id="282" r:id="rId17"/>
    <p:sldId id="283" r:id="rId18"/>
    <p:sldId id="284" r:id="rId19"/>
    <p:sldId id="288" r:id="rId20"/>
    <p:sldId id="287" r:id="rId21"/>
    <p:sldId id="285" r:id="rId22"/>
    <p:sldId id="286" r:id="rId23"/>
  </p:sldIdLst>
  <p:sldSz cx="12192000" cy="6858000"/>
  <p:notesSz cx="6858000" cy="9144000"/>
  <p:embeddedFontLst>
    <p:embeddedFont>
      <p:font typeface="潮字社曾玉波手书简繁-闪" panose="02020300000000000000" pitchFamily="18" charset="-122"/>
      <p:regular r:id="rId24"/>
    </p:embeddedFont>
    <p:embeddedFont>
      <p:font typeface="优设标题黑" pitchFamily="2" charset="-122"/>
      <p:regular r:id="rId25"/>
    </p:embeddedFont>
    <p:embeddedFont>
      <p:font typeface="字魂破浪手书(商用需授权)" pitchFamily="2" charset="-122"/>
      <p:regular r:id="rId26"/>
    </p:embeddedFont>
    <p:embeddedFont>
      <p:font typeface="黑体" panose="02010609060101010101" pitchFamily="49" charset="-122"/>
      <p:regular r:id="rId27"/>
    </p:embeddedFont>
    <p:embeddedFont>
      <p:font typeface="Bahnschrift SemiBold" panose="020F0502020204030204" pitchFamily="34" charset="0"/>
      <p:regular r:id="rId28"/>
      <p:bold r:id="rId29"/>
    </p:embeddedFont>
    <p:embeddedFont>
      <p:font typeface="Berlin Sans FB" panose="020E0602020502020306" pitchFamily="34" charset="0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AFF"/>
    <a:srgbClr val="244DC6"/>
    <a:srgbClr val="568EFF"/>
    <a:srgbClr val="447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4"/>
    <p:restoredTop sz="94683"/>
  </p:normalViewPr>
  <p:slideViewPr>
    <p:cSldViewPr snapToGrid="0">
      <p:cViewPr varScale="1">
        <p:scale>
          <a:sx n="139" d="100"/>
          <a:sy n="139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58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53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6244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30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53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11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52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60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7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53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270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9DB30-0FC0-0E43-A5EC-5B74CD3906F9}" type="datetimeFigureOut">
              <a:rPr kumimoji="1" lang="zh-CN" altLang="en-US" smtClean="0"/>
              <a:t>2024/12/6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400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99B121A-A3D1-10F6-B6E3-D8D692A2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255" y="3753431"/>
            <a:ext cx="2840179" cy="1630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D0D4F1C-126C-A54A-A824-895AE563F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034" y="2595368"/>
            <a:ext cx="10253932" cy="1049792"/>
          </a:xfrm>
          <a:noFill/>
        </p:spPr>
        <p:txBody>
          <a:bodyPr>
            <a:noAutofit/>
          </a:bodyPr>
          <a:lstStyle/>
          <a:p>
            <a:r>
              <a:rPr kumimoji="1" lang="zh-CN" altLang="en-US" sz="6600" spc="300" dirty="0">
                <a:solidFill>
                  <a:srgbClr val="417AFF"/>
                </a:solidFill>
                <a:latin typeface="潮字社曾玉波手书简繁-闪" panose="02020300000000000000" pitchFamily="18" charset="-122"/>
                <a:ea typeface="潮字社曾玉波手书简繁-闪" panose="02020300000000000000" pitchFamily="18" charset="-122"/>
              </a:rPr>
              <a:t>物联网</a:t>
            </a:r>
            <a:r>
              <a:rPr kumimoji="1" lang="zh-CN" altLang="en-US" sz="6600" spc="300" dirty="0">
                <a:latin typeface="潮字社曾玉波手书简繁-闪" panose="02020300000000000000" pitchFamily="18" charset="-122"/>
                <a:ea typeface="潮字社曾玉波手书简繁-闪" panose="02020300000000000000" pitchFamily="18" charset="-122"/>
              </a:rPr>
              <a:t>在移动终端的应用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EABBED-62CC-F304-7ABE-C635FAC3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83" y="6434895"/>
            <a:ext cx="374903" cy="2576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78C45B-2F8D-9DCE-B912-305C98736B9B}"/>
              </a:ext>
            </a:extLst>
          </p:cNvPr>
          <p:cNvSpPr txBox="1"/>
          <p:nvPr/>
        </p:nvSpPr>
        <p:spPr>
          <a:xfrm>
            <a:off x="5344886" y="6379028"/>
            <a:ext cx="1970314" cy="36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Designed By Han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DD88AC-3FDA-208E-C206-5ED9ABA4E100}"/>
              </a:ext>
            </a:extLst>
          </p:cNvPr>
          <p:cNvSpPr txBox="1"/>
          <p:nvPr/>
        </p:nvSpPr>
        <p:spPr>
          <a:xfrm>
            <a:off x="1233377" y="3972392"/>
            <a:ext cx="956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dirty="0">
                <a:solidFill>
                  <a:srgbClr val="417AFF"/>
                </a:solidFill>
                <a:ea typeface="黑体" panose="02010609060101010101" pitchFamily="49" charset="-122"/>
              </a:rPr>
              <a:t>ESP32-S3</a:t>
            </a: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的物联网终端的开发过程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展示小组：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计划</a:t>
            </a:r>
          </a:p>
          <a:p>
            <a:pPr algn="ctr"/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1BF5A2E-6698-F563-6C08-51106A43B34C}"/>
              </a:ext>
            </a:extLst>
          </p:cNvPr>
          <p:cNvCxnSpPr/>
          <p:nvPr/>
        </p:nvCxnSpPr>
        <p:spPr>
          <a:xfrm>
            <a:off x="969034" y="3741883"/>
            <a:ext cx="10439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87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5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EB607-2887-EAD3-F9C3-D311F26B5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5F7B22-9948-4115-67BF-32D017407FE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536" t="39158" r="55362" b="23409"/>
          <a:stretch/>
        </p:blipFill>
        <p:spPr>
          <a:xfrm>
            <a:off x="272716" y="1128772"/>
            <a:ext cx="7239600" cy="5134141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4D4629B4-4430-875D-28C2-1D66206DB371}"/>
              </a:ext>
            </a:extLst>
          </p:cNvPr>
          <p:cNvSpPr/>
          <p:nvPr/>
        </p:nvSpPr>
        <p:spPr>
          <a:xfrm>
            <a:off x="7974103" y="1079043"/>
            <a:ext cx="3234018" cy="53989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EEDD9F-24F8-0501-42E3-931233FCFA91}"/>
              </a:ext>
            </a:extLst>
          </p:cNvPr>
          <p:cNvSpPr txBox="1"/>
          <p:nvPr/>
        </p:nvSpPr>
        <p:spPr>
          <a:xfrm>
            <a:off x="8177234" y="1660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C76725-E618-2640-C646-AC97991519CC}"/>
              </a:ext>
            </a:extLst>
          </p:cNvPr>
          <p:cNvSpPr txBox="1"/>
          <p:nvPr/>
        </p:nvSpPr>
        <p:spPr>
          <a:xfrm>
            <a:off x="8169042" y="2907449"/>
            <a:ext cx="28441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用于显示</a:t>
            </a:r>
            <a:r>
              <a:rPr kumimoji="1" lang="en-US" altLang="zh-CN" dirty="0">
                <a:solidFill>
                  <a:schemeClr val="bg1"/>
                </a:solidFill>
              </a:rPr>
              <a:t>UI</a:t>
            </a:r>
            <a:r>
              <a:rPr kumimoji="1" lang="zh-CN" altLang="en-US" dirty="0">
                <a:solidFill>
                  <a:schemeClr val="bg1"/>
                </a:solidFill>
              </a:rPr>
              <a:t>界面的</a:t>
            </a:r>
            <a:r>
              <a:rPr kumimoji="1" lang="en-US" altLang="zh-CN" dirty="0">
                <a:solidFill>
                  <a:schemeClr val="bg1"/>
                </a:solidFill>
              </a:rPr>
              <a:t>IPS</a:t>
            </a:r>
            <a:r>
              <a:rPr kumimoji="1" lang="zh-CN" altLang="en-US" dirty="0">
                <a:solidFill>
                  <a:schemeClr val="bg1"/>
                </a:solidFill>
              </a:rPr>
              <a:t>显示屏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B4D8993-8D59-DC09-C087-2B444110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14" name="直线连接符 6">
            <a:extLst>
              <a:ext uri="{FF2B5EF4-FFF2-40B4-BE49-F238E27FC236}">
                <a16:creationId xmlns:a16="http://schemas.microsoft.com/office/drawing/2014/main" id="{77CB5689-2CFE-FDED-7572-710F1586D146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3C0D182-ED40-7166-2497-FBE7E609B044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</p:spTree>
    <p:extLst>
      <p:ext uri="{BB962C8B-B14F-4D97-AF65-F5344CB8AC3E}">
        <p14:creationId xmlns:p14="http://schemas.microsoft.com/office/powerpoint/2010/main" val="188082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3EFB1-15A0-693A-18FD-13E969CFA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3E917138-ED5A-7D1B-B260-32E41F2558BE}"/>
              </a:ext>
            </a:extLst>
          </p:cNvPr>
          <p:cNvSpPr/>
          <p:nvPr/>
        </p:nvSpPr>
        <p:spPr>
          <a:xfrm>
            <a:off x="8075670" y="1079043"/>
            <a:ext cx="3234018" cy="53989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6B26F-CBBF-C644-E566-C9DA802B4AD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536" t="62781" r="55362" b="-214"/>
          <a:stretch/>
        </p:blipFill>
        <p:spPr>
          <a:xfrm>
            <a:off x="272716" y="1128772"/>
            <a:ext cx="7239600" cy="51341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A28B7B-E949-0B34-D64A-8456775AF5DB}"/>
              </a:ext>
            </a:extLst>
          </p:cNvPr>
          <p:cNvSpPr txBox="1"/>
          <p:nvPr/>
        </p:nvSpPr>
        <p:spPr>
          <a:xfrm>
            <a:off x="8169042" y="2907449"/>
            <a:ext cx="30308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用于显示</a:t>
            </a:r>
            <a:r>
              <a:rPr kumimoji="1" lang="en-US" altLang="zh-CN" dirty="0">
                <a:solidFill>
                  <a:schemeClr val="bg1"/>
                </a:solidFill>
              </a:rPr>
              <a:t>UI</a:t>
            </a:r>
            <a:r>
              <a:rPr kumimoji="1" lang="zh-CN" altLang="en-US" dirty="0">
                <a:solidFill>
                  <a:schemeClr val="bg1"/>
                </a:solidFill>
              </a:rPr>
              <a:t>界面的</a:t>
            </a:r>
            <a:r>
              <a:rPr kumimoji="1" lang="en-US" altLang="zh-CN" dirty="0">
                <a:solidFill>
                  <a:schemeClr val="bg1"/>
                </a:solidFill>
              </a:rPr>
              <a:t>IPS</a:t>
            </a:r>
            <a:r>
              <a:rPr kumimoji="1" lang="zh-CN" altLang="en-US" dirty="0">
                <a:solidFill>
                  <a:schemeClr val="bg1"/>
                </a:solidFill>
              </a:rPr>
              <a:t>显示屏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用于存取数据的</a:t>
            </a:r>
            <a:r>
              <a:rPr kumimoji="1" lang="en-US" altLang="zh-CN" dirty="0">
                <a:solidFill>
                  <a:schemeClr val="bg1"/>
                </a:solidFill>
              </a:rPr>
              <a:t>SD</a:t>
            </a:r>
            <a:r>
              <a:rPr kumimoji="1" lang="zh-CN" altLang="en-US" dirty="0">
                <a:solidFill>
                  <a:schemeClr val="bg1"/>
                </a:solidFill>
              </a:rPr>
              <a:t>卡读写电路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DC87FEE-0B12-9E59-63B3-1E9687C64FA3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10" name="直线连接符 6">
            <a:extLst>
              <a:ext uri="{FF2B5EF4-FFF2-40B4-BE49-F238E27FC236}">
                <a16:creationId xmlns:a16="http://schemas.microsoft.com/office/drawing/2014/main" id="{150A6143-1DBC-4A2A-B92B-4BB06A0BDD1D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E943862-DFA4-AD76-1CA4-395124564752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2A5711-925F-92A8-CF3B-EB7621D67A00}"/>
              </a:ext>
            </a:extLst>
          </p:cNvPr>
          <p:cNvSpPr txBox="1"/>
          <p:nvPr/>
        </p:nvSpPr>
        <p:spPr>
          <a:xfrm>
            <a:off x="8177234" y="1660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</p:spTree>
    <p:extLst>
      <p:ext uri="{BB962C8B-B14F-4D97-AF65-F5344CB8AC3E}">
        <p14:creationId xmlns:p14="http://schemas.microsoft.com/office/powerpoint/2010/main" val="400283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032BBC-0D3A-8897-5349-76601052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8F46BD-A819-0652-8C5B-6E7FD414A7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536" t="15010" r="55362" b="47557"/>
          <a:stretch/>
        </p:blipFill>
        <p:spPr>
          <a:xfrm>
            <a:off x="272716" y="1128772"/>
            <a:ext cx="7239600" cy="513414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19E50B7-09D3-74D9-771C-D818D7231FE4}"/>
              </a:ext>
            </a:extLst>
          </p:cNvPr>
          <p:cNvSpPr>
            <a:spLocks noGrp="1"/>
          </p:cNvSpPr>
          <p:nvPr/>
        </p:nvSpPr>
        <p:spPr>
          <a:xfrm>
            <a:off x="838200" y="136526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10" name="直线连接符 6">
            <a:extLst>
              <a:ext uri="{FF2B5EF4-FFF2-40B4-BE49-F238E27FC236}">
                <a16:creationId xmlns:a16="http://schemas.microsoft.com/office/drawing/2014/main" id="{E6E649BB-0696-DD4D-384F-B465A623738C}"/>
              </a:ext>
            </a:extLst>
          </p:cNvPr>
          <p:cNvCxnSpPr/>
          <p:nvPr/>
        </p:nvCxnSpPr>
        <p:spPr>
          <a:xfrm>
            <a:off x="838200" y="838201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文本框 8">
            <a:extLst>
              <a:ext uri="{FF2B5EF4-FFF2-40B4-BE49-F238E27FC236}">
                <a16:creationId xmlns:a16="http://schemas.microsoft.com/office/drawing/2014/main" id="{A7BCF19C-CA5E-477E-49CA-0DECD84142C7}"/>
              </a:ext>
            </a:extLst>
          </p:cNvPr>
          <p:cNvSpPr txBox="1"/>
          <p:nvPr/>
        </p:nvSpPr>
        <p:spPr>
          <a:xfrm>
            <a:off x="9180095" y="225754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8BF1CF3-FE75-1A01-089C-DAF507146055}"/>
              </a:ext>
            </a:extLst>
          </p:cNvPr>
          <p:cNvSpPr/>
          <p:nvPr/>
        </p:nvSpPr>
        <p:spPr>
          <a:xfrm>
            <a:off x="8075670" y="1079043"/>
            <a:ext cx="3234018" cy="53989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D41119-28F3-9E2E-FF8C-CE87B244DB40}"/>
              </a:ext>
            </a:extLst>
          </p:cNvPr>
          <p:cNvSpPr txBox="1"/>
          <p:nvPr/>
        </p:nvSpPr>
        <p:spPr>
          <a:xfrm>
            <a:off x="8169042" y="2907449"/>
            <a:ext cx="30308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用于显示</a:t>
            </a:r>
            <a:r>
              <a:rPr kumimoji="1" lang="en-US" altLang="zh-CN" dirty="0">
                <a:solidFill>
                  <a:schemeClr val="bg1"/>
                </a:solidFill>
              </a:rPr>
              <a:t>UI</a:t>
            </a:r>
            <a:r>
              <a:rPr kumimoji="1" lang="zh-CN" altLang="en-US" dirty="0">
                <a:solidFill>
                  <a:schemeClr val="bg1"/>
                </a:solidFill>
              </a:rPr>
              <a:t>界面的</a:t>
            </a:r>
            <a:r>
              <a:rPr kumimoji="1" lang="en-US" altLang="zh-CN" dirty="0">
                <a:solidFill>
                  <a:schemeClr val="bg1"/>
                </a:solidFill>
              </a:rPr>
              <a:t>IPS</a:t>
            </a:r>
            <a:r>
              <a:rPr kumimoji="1" lang="zh-CN" altLang="en-US" dirty="0">
                <a:solidFill>
                  <a:schemeClr val="bg1"/>
                </a:solidFill>
              </a:rPr>
              <a:t>显示屏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用于存取数据的</a:t>
            </a:r>
            <a:r>
              <a:rPr kumimoji="1" lang="en-US" altLang="zh-CN" dirty="0">
                <a:solidFill>
                  <a:schemeClr val="bg1"/>
                </a:solidFill>
              </a:rPr>
              <a:t>SD</a:t>
            </a:r>
            <a:r>
              <a:rPr kumimoji="1" lang="zh-CN" altLang="en-US" dirty="0">
                <a:solidFill>
                  <a:schemeClr val="bg1"/>
                </a:solidFill>
              </a:rPr>
              <a:t>卡读写电路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TP-4056</a:t>
            </a:r>
            <a:r>
              <a:rPr kumimoji="1" lang="zh-CN" altLang="en-US" dirty="0">
                <a:solidFill>
                  <a:schemeClr val="bg1"/>
                </a:solidFill>
              </a:rPr>
              <a:t>电池充电管理芯片</a:t>
            </a: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A4FB4D-65BF-CC15-B3CB-A9C6536C1C8A}"/>
              </a:ext>
            </a:extLst>
          </p:cNvPr>
          <p:cNvSpPr txBox="1"/>
          <p:nvPr/>
        </p:nvSpPr>
        <p:spPr>
          <a:xfrm>
            <a:off x="8177234" y="1660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</p:spTree>
    <p:extLst>
      <p:ext uri="{BB962C8B-B14F-4D97-AF65-F5344CB8AC3E}">
        <p14:creationId xmlns:p14="http://schemas.microsoft.com/office/powerpoint/2010/main" val="394836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F9E55-1B67-ACF4-35F6-337F19F92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CB172-F734-6333-B6A9-FE620EE8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</a:rPr>
              <a:t>ATOM</a:t>
            </a:r>
            <a:r>
              <a:rPr kumimoji="1" lang="en-US" altLang="zh-CN" sz="3200" b="1" dirty="0">
                <a:latin typeface="+mn-lt"/>
              </a:rPr>
              <a:t> POCKET</a:t>
            </a:r>
            <a:r>
              <a:rPr kumimoji="1" lang="zh-CN" altLang="en-US" sz="3200" b="1" dirty="0">
                <a:latin typeface="+mn-lt"/>
              </a:rPr>
              <a:t> </a:t>
            </a:r>
            <a:r>
              <a:rPr kumimoji="1"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C882B6D-D2B4-B9E1-4CE1-98B09922D056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0C5AA9-DACD-0F7C-68ED-E75CF363E2F0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E30277-7012-64BF-5511-3BA22F5B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68" y="1096216"/>
            <a:ext cx="7772400" cy="49235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B71B1A-0FFC-ADED-2731-2F67066DE38F}"/>
              </a:ext>
            </a:extLst>
          </p:cNvPr>
          <p:cNvSpPr txBox="1"/>
          <p:nvPr/>
        </p:nvSpPr>
        <p:spPr>
          <a:xfrm>
            <a:off x="3868152" y="6107140"/>
            <a:ext cx="445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绘制</a:t>
            </a:r>
            <a:r>
              <a:rPr kumimoji="1" lang="en-US" altLang="zh-CN" sz="2400" dirty="0">
                <a:latin typeface="Bahnschrift SemiBold" panose="020B0502040204020203" pitchFamily="34" charset="0"/>
                <a:ea typeface="黑体" panose="02010609060101010101" pitchFamily="49" charset="-122"/>
              </a:rPr>
              <a:t>PCB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电路板进行打样生产</a:t>
            </a:r>
          </a:p>
        </p:txBody>
      </p:sp>
    </p:spTree>
    <p:extLst>
      <p:ext uri="{BB962C8B-B14F-4D97-AF65-F5344CB8AC3E}">
        <p14:creationId xmlns:p14="http://schemas.microsoft.com/office/powerpoint/2010/main" val="31838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6F28-878A-F315-41C4-40EDC378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92628-965C-D969-7275-E228F0D5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</a:rPr>
              <a:t>ATOM</a:t>
            </a:r>
            <a:r>
              <a:rPr kumimoji="1" lang="en-US" altLang="zh-CN" sz="3200" b="1" dirty="0">
                <a:latin typeface="+mn-lt"/>
              </a:rPr>
              <a:t> POCKET</a:t>
            </a:r>
            <a:r>
              <a:rPr kumimoji="1" lang="zh-CN" altLang="en-US" sz="3200" b="1" dirty="0">
                <a:latin typeface="+mn-lt"/>
              </a:rPr>
              <a:t> </a:t>
            </a:r>
            <a:r>
              <a:rPr kumimoji="1"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DF3D94F-D759-6400-B9B1-CCF54D364298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68F5588-842E-1089-C2CE-5C6D59F2AF45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EFC06-6FB6-DCB8-DE01-5033E42E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23" y="1985866"/>
            <a:ext cx="5210447" cy="33006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F49436-E644-B86A-A395-8BEEBA25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11" t="17286" r="15273" b="15016"/>
          <a:stretch/>
        </p:blipFill>
        <p:spPr>
          <a:xfrm>
            <a:off x="6563231" y="1998556"/>
            <a:ext cx="4922915" cy="3275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252C89-4731-D5A1-5345-0A96DE14C7E6}"/>
              </a:ext>
            </a:extLst>
          </p:cNvPr>
          <p:cNvSpPr txBox="1"/>
          <p:nvPr/>
        </p:nvSpPr>
        <p:spPr>
          <a:xfrm>
            <a:off x="3868152" y="6107140"/>
            <a:ext cx="445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绘制</a:t>
            </a:r>
            <a:r>
              <a:rPr kumimoji="1" lang="en-US" altLang="zh-CN" sz="2400" dirty="0">
                <a:latin typeface="Bahnschrift SemiBold" panose="020B0502040204020203" pitchFamily="34" charset="0"/>
                <a:ea typeface="黑体" panose="02010609060101010101" pitchFamily="49" charset="-122"/>
              </a:rPr>
              <a:t>PCB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电路板进行打样生产</a:t>
            </a:r>
          </a:p>
        </p:txBody>
      </p:sp>
    </p:spTree>
    <p:extLst>
      <p:ext uri="{BB962C8B-B14F-4D97-AF65-F5344CB8AC3E}">
        <p14:creationId xmlns:p14="http://schemas.microsoft.com/office/powerpoint/2010/main" val="341661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17D6A-E22B-08CC-651B-92BE2C1F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2DA4E-BF00-5F97-B58B-E37CEBB1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F0A7DDD-7D7F-0DF9-276E-B9B3C3A83245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69C860D-8398-D66C-2804-676E99766335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ea typeface="黑体" panose="02010609060101010101" pitchFamily="49" charset="-122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ea typeface="黑体" panose="02010609060101010101" pitchFamily="49" charset="-122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软件系统编写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788EDE-C04F-A328-E005-4A7CE2F7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23" y="1071805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96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7AF3F-23DA-6973-C6B8-3BFAD955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53A92-589D-928B-9049-43AB1FE7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F23A02F-E5BC-6135-64D3-999572E884AF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0EB76B3-A82A-AA6C-D88C-F7152E6A4978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ea typeface="黑体" panose="02010609060101010101" pitchFamily="49" charset="-122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ea typeface="黑体" panose="02010609060101010101" pitchFamily="49" charset="-122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硬件驱动部分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30057A-D08A-8A0F-AE15-E00BE047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79" t="4115" r="29959" b="33282"/>
          <a:stretch/>
        </p:blipFill>
        <p:spPr>
          <a:xfrm>
            <a:off x="1361823" y="1035710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9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8F71A-884B-3F61-5946-193E6400F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56965-02EA-7AE6-9AB3-964AC795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7221236-BF03-9EF6-48A6-514F504D960D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C5C9ADD-B013-9B27-F520-A351A780DF62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ea typeface="黑体" panose="02010609060101010101" pitchFamily="49" charset="-122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ea typeface="黑体" panose="02010609060101010101" pitchFamily="49" charset="-122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页面管理部分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CD0D77-ED1D-7B35-DA09-8576A4C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12" t="-2967" r="-8374" b="40365"/>
          <a:stretch/>
        </p:blipFill>
        <p:spPr>
          <a:xfrm>
            <a:off x="1361823" y="1035710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9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71F9F0-5292-5F06-37A8-22C7E5A4D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19C3C-53A9-8BF3-4859-A5A744AC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F0D9B4C-84C7-E233-8E04-8A4B86D6BAC5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B3ED331-1BE6-F954-0D50-90D049C6C889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ea typeface="黑体" panose="02010609060101010101" pitchFamily="49" charset="-122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ea typeface="黑体" panose="02010609060101010101" pitchFamily="49" charset="-122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消息队列部分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F7DACE-1AF4-E5A9-261F-B98E9D3E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83" t="42865" r="8055" b="-5468"/>
          <a:stretch/>
        </p:blipFill>
        <p:spPr>
          <a:xfrm>
            <a:off x="1361823" y="1035710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F07E5D-B22C-1732-2925-DDE4F348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5C186-463F-3E3A-1390-352750FF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9C92A7-4F98-2489-8F0D-4B8D47EB60CB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ea typeface="黑体" panose="02010609060101010101" pitchFamily="49" charset="-122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ea typeface="黑体" panose="02010609060101010101" pitchFamily="49" charset="-122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用户界面部分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99F760-3208-5BC0-F822-8F104FA603F7}"/>
              </a:ext>
            </a:extLst>
          </p:cNvPr>
          <p:cNvSpPr txBox="1"/>
          <p:nvPr/>
        </p:nvSpPr>
        <p:spPr>
          <a:xfrm>
            <a:off x="6537821" y="2813306"/>
            <a:ext cx="412535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</a:rPr>
              <a:t>Light and Versatile</a:t>
            </a:r>
          </a:p>
          <a:p>
            <a:r>
              <a:rPr lang="zh-CN" altLang="en-US" sz="4400" dirty="0">
                <a:solidFill>
                  <a:schemeClr val="bg1"/>
                </a:solidFill>
              </a:rPr>
              <a:t>Graphics Library</a:t>
            </a:r>
          </a:p>
        </p:txBody>
      </p:sp>
      <p:pic>
        <p:nvPicPr>
          <p:cNvPr id="6" name="图片 5" descr="G:\ECube\Instructions\图片1.png图片1">
            <a:extLst>
              <a:ext uri="{FF2B5EF4-FFF2-40B4-BE49-F238E27FC236}">
                <a16:creationId xmlns:a16="http://schemas.microsoft.com/office/drawing/2014/main" id="{47186E73-8ABA-E69A-F9D6-D7ACA7FF837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181987" y="2454223"/>
            <a:ext cx="3768715" cy="27015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07D7ACB-3989-2990-D986-433FED1DD6D9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B48999B0-3887-56C5-5F6F-1C0FA46214FE}"/>
              </a:ext>
            </a:extLst>
          </p:cNvPr>
          <p:cNvSpPr txBox="1">
            <a:spLocks/>
          </p:cNvSpPr>
          <p:nvPr/>
        </p:nvSpPr>
        <p:spPr>
          <a:xfrm>
            <a:off x="838200" y="2548273"/>
            <a:ext cx="4953000" cy="3111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微软雅黑" panose="020B0503020204020204" charset="-122"/>
              </a:rPr>
              <a:t>GUI 库使用了 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微软雅黑" panose="020B0503020204020204" charset="-122"/>
              </a:rPr>
              <a:t>LVGL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ea typeface="+mn-ea"/>
                <a:cs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  <a:cs typeface="微软雅黑" panose="020B0503020204020204" charset="-122"/>
              </a:rPr>
              <a:t>轻量级和通用图形库</a:t>
            </a:r>
            <a:endParaRPr lang="en-US" altLang="zh-CN" sz="2000" dirty="0">
              <a:solidFill>
                <a:schemeClr val="bg1"/>
              </a:solidFill>
              <a:latin typeface="+mn-ea"/>
              <a:ea typeface="+mn-ea"/>
              <a:cs typeface="微软雅黑" panose="020B0503020204020204" charset="-122"/>
            </a:endParaRPr>
          </a:p>
          <a:p>
            <a:pPr>
              <a:lnSpc>
                <a:spcPct val="140000"/>
              </a:lnSpc>
            </a:pPr>
            <a:r>
              <a:rPr lang="en" altLang="zh-CN" sz="2000" b="0" i="0" u="none" strike="noStrike" dirty="0">
                <a:solidFill>
                  <a:srgbClr val="FF0000"/>
                </a:solidFill>
                <a:effectLst/>
                <a:latin typeface="+mn-lt"/>
                <a:ea typeface="+mn-ea"/>
              </a:rPr>
              <a:t>LVGL</a:t>
            </a:r>
            <a:r>
              <a:rPr lang="zh-CN" altLang="en-US" sz="2000" b="0" i="0" u="none" strike="noStrike" dirty="0">
                <a:solidFill>
                  <a:srgbClr val="FF0000"/>
                </a:solidFill>
                <a:effectLst/>
                <a:latin typeface="+mn-ea"/>
                <a:ea typeface="+mn-ea"/>
              </a:rPr>
              <a:t> </a:t>
            </a: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  <a:latin typeface="+mn-ea"/>
                <a:ea typeface="+mn-ea"/>
              </a:rPr>
              <a:t>是一个适用于各种嵌入式平台和显示器的 </a:t>
            </a:r>
            <a:r>
              <a:rPr lang="en" altLang="zh-CN" sz="2000" b="0" i="0" u="none" strike="noStrike" dirty="0">
                <a:solidFill>
                  <a:schemeClr val="bg1"/>
                </a:solidFill>
                <a:effectLst/>
                <a:latin typeface="+mn-ea"/>
                <a:ea typeface="+mn-ea"/>
              </a:rPr>
              <a:t>GUI</a:t>
            </a: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  <a:latin typeface="+mn-ea"/>
                <a:ea typeface="+mn-ea"/>
              </a:rPr>
              <a:t> 库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+mn-ea"/>
              <a:ea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2000" b="0" i="0" u="none" strike="noStrike" dirty="0">
                <a:solidFill>
                  <a:schemeClr val="bg1"/>
                </a:solidFill>
                <a:effectLst/>
                <a:latin typeface="+mn-ea"/>
                <a:ea typeface="+mn-ea"/>
              </a:rPr>
              <a:t>它提供了丰富的控件、主题、动画、字体、图像等元素，以及灵活的布局和事件处理机制。</a:t>
            </a:r>
            <a:endParaRPr lang="zh-CN" altLang="en-US" sz="2000" dirty="0">
              <a:solidFill>
                <a:schemeClr val="bg1"/>
              </a:solidFill>
              <a:latin typeface="+mn-ea"/>
              <a:ea typeface="+mn-ea"/>
              <a:cs typeface="微软雅黑" panose="020B050302020402020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C7A90E-7B70-5F93-6474-9CFCF7503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618" y="1702197"/>
            <a:ext cx="1961808" cy="75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61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340" y="2739390"/>
            <a:ext cx="9799320" cy="1378585"/>
          </a:xfrm>
        </p:spPr>
        <p:txBody>
          <a:bodyPr anchor="ctr" anchorCtr="0">
            <a:noAutofit/>
          </a:bodyPr>
          <a:lstStyle/>
          <a:p>
            <a:r>
              <a:rPr lang="zh-CN" altLang="zh-CN" sz="9600" b="0" dirty="0">
                <a:latin typeface="字魂破浪手书(商用需授权)" panose="00000500000000000000" pitchFamily="2" charset="-122"/>
                <a:ea typeface="字魂破浪手书(商用需授权)" panose="00000500000000000000" pitchFamily="2" charset="-122"/>
              </a:rPr>
              <a:t>物联网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FC4E6-8932-B441-284D-AF861E2B16B7}"/>
              </a:ext>
            </a:extLst>
          </p:cNvPr>
          <p:cNvGrpSpPr/>
          <p:nvPr/>
        </p:nvGrpSpPr>
        <p:grpSpPr>
          <a:xfrm>
            <a:off x="-1901796" y="3429000"/>
            <a:ext cx="21766474" cy="2160000"/>
            <a:chOff x="-774037" y="4203043"/>
            <a:chExt cx="21766474" cy="2160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D834D01-AEA4-85D2-6663-6EE3DDAE9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643" y="4203043"/>
              <a:ext cx="3005218" cy="216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379A8B8-B08C-8AE7-C4EF-A7DC8C9B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6695" y="4203043"/>
              <a:ext cx="3005218" cy="216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208CE5B-8E86-6C12-801B-8CDAFDEC9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06591" y="4203043"/>
              <a:ext cx="3005218" cy="216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1D0530F-920F-5D3D-77D0-F1C46EB9E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74037" y="4203043"/>
              <a:ext cx="3005218" cy="216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F83BE09-ECB4-3552-A07F-BD5500A2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62271" y="4203043"/>
              <a:ext cx="3005218" cy="216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58FFC06-1AFB-07DE-81FF-982ECAAEB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1737323" y="4203043"/>
              <a:ext cx="3005217" cy="216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CC999F65-F73B-E581-056E-BE4D4405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87219" y="4203043"/>
              <a:ext cx="3005218" cy="216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0F77111-105F-5A73-C8C5-DB212B8CCD25}"/>
              </a:ext>
            </a:extLst>
          </p:cNvPr>
          <p:cNvGrpSpPr/>
          <p:nvPr/>
        </p:nvGrpSpPr>
        <p:grpSpPr>
          <a:xfrm>
            <a:off x="-6529353" y="1186099"/>
            <a:ext cx="18636524" cy="2161125"/>
            <a:chOff x="-3318794" y="2348155"/>
            <a:chExt cx="18636524" cy="2161125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9416FA7-BE04-A2F4-AE2D-09C04E3EFFF1}"/>
                </a:ext>
              </a:extLst>
            </p:cNvPr>
            <p:cNvGrpSpPr/>
            <p:nvPr/>
          </p:nvGrpSpPr>
          <p:grpSpPr>
            <a:xfrm>
              <a:off x="-3318794" y="2348718"/>
              <a:ext cx="15510794" cy="2160562"/>
              <a:chOff x="3859304" y="1936593"/>
              <a:chExt cx="15510794" cy="2160562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C195BB7C-5ED4-A149-CBE8-43505C558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9304" y="1936593"/>
                <a:ext cx="3005217" cy="216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065BC0AE-901E-C9A3-6ABC-D5E287E9B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4252" y="1936593"/>
                <a:ext cx="3005218" cy="216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216A9395-73D9-A463-6685-A5B0D60B9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39932" y="1936593"/>
                <a:ext cx="3005217" cy="216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16824614-B219-6BA7-3630-881F8DF58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10109200" y="1936593"/>
                <a:ext cx="3006000" cy="216056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E0C12A4C-9022-3156-0AE6-96BFE2CA2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64880" y="1936593"/>
                <a:ext cx="3005218" cy="216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1966FDF-0A30-865F-7263-E17EB27AB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11730" y="2348155"/>
              <a:ext cx="3006000" cy="216056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8D7BA43-2D10-2A45-7EB8-60FCECD96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ACACA84-CB6B-313F-4491-F7FC1D6B8B6F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4AFC7A6-A85F-54EF-5875-E6A1B120C38E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ea typeface="黑体" panose="02010609060101010101" pitchFamily="49" charset="-122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ea typeface="黑体" panose="02010609060101010101" pitchFamily="49" charset="-122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用户界面部分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0E6C3C-8B28-D60C-B762-89F1A5D9C49B}"/>
              </a:ext>
            </a:extLst>
          </p:cNvPr>
          <p:cNvSpPr txBox="1"/>
          <p:nvPr/>
        </p:nvSpPr>
        <p:spPr>
          <a:xfrm>
            <a:off x="669129" y="6019800"/>
            <a:ext cx="1101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为了让用户拥有更好的交互体验，我们还为此设计了一整套</a:t>
            </a:r>
            <a:r>
              <a:rPr kumimoji="1" lang="en-US" altLang="zh-CN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rgbClr val="417AFF"/>
                </a:solidFill>
              </a:rPr>
              <a:t>UI</a:t>
            </a:r>
            <a:r>
              <a:rPr kumimoji="1" lang="en-US" altLang="zh-CN" sz="2400" dirty="0">
                <a:solidFill>
                  <a:schemeClr val="bg1"/>
                </a:solidFill>
              </a:rPr>
              <a:t> </a:t>
            </a:r>
            <a:r>
              <a:rPr kumimoji="1" lang="zh-CN" altLang="en-US" sz="2400" dirty="0">
                <a:solidFill>
                  <a:schemeClr val="bg1"/>
                </a:solidFill>
              </a:rPr>
              <a:t>界面</a:t>
            </a:r>
          </a:p>
        </p:txBody>
      </p:sp>
    </p:spTree>
    <p:extLst>
      <p:ext uri="{BB962C8B-B14F-4D97-AF65-F5344CB8AC3E}">
        <p14:creationId xmlns:p14="http://schemas.microsoft.com/office/powerpoint/2010/main" val="152800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9F58E95-F288-BBC5-9FDF-B56368B78AE5}"/>
              </a:ext>
            </a:extLst>
          </p:cNvPr>
          <p:cNvSpPr txBox="1"/>
          <p:nvPr/>
        </p:nvSpPr>
        <p:spPr>
          <a:xfrm>
            <a:off x="3541059" y="3013500"/>
            <a:ext cx="60995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4800" b="1" dirty="0"/>
              <a:t> POCKET</a:t>
            </a:r>
            <a:r>
              <a:rPr kumimoji="1" lang="zh-CN" altLang="en-US" sz="4800" b="1" dirty="0">
                <a:solidFill>
                  <a:schemeClr val="bg1"/>
                </a:solidFill>
              </a:rPr>
              <a:t> </a:t>
            </a:r>
            <a:endParaRPr lang="zh-CN" altLang="en-US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19C729-CCD1-8148-866E-0A5B30681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324" y="3203335"/>
            <a:ext cx="656589" cy="4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C17CF-103D-275E-722A-25C9B334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8B8C6F-D268-E7A6-0E2C-06218AD0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9422" y="-34926"/>
            <a:ext cx="6968332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29E97F-2A5B-8E0E-5B44-4F968B78F8D1}"/>
              </a:ext>
            </a:extLst>
          </p:cNvPr>
          <p:cNvSpPr txBox="1"/>
          <p:nvPr/>
        </p:nvSpPr>
        <p:spPr>
          <a:xfrm>
            <a:off x="4728910" y="2172061"/>
            <a:ext cx="6099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9600" b="1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感谢聆听</a:t>
            </a:r>
            <a:endParaRPr lang="zh-CN" altLang="en-US" sz="96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4BC824-04BC-0786-C99E-90C5D86575F3}"/>
              </a:ext>
            </a:extLst>
          </p:cNvPr>
          <p:cNvSpPr txBox="1"/>
          <p:nvPr/>
        </p:nvSpPr>
        <p:spPr>
          <a:xfrm>
            <a:off x="8167703" y="3554898"/>
            <a:ext cx="324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展示小组：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计划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6BDEAD-F7B3-98D7-5144-77D4236C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464082" y="3603024"/>
            <a:ext cx="2577536" cy="2773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5F24CE1-0E53-8076-837A-45E4E528E25F}"/>
              </a:ext>
            </a:extLst>
          </p:cNvPr>
          <p:cNvSpPr txBox="1"/>
          <p:nvPr/>
        </p:nvSpPr>
        <p:spPr>
          <a:xfrm>
            <a:off x="5464082" y="4133088"/>
            <a:ext cx="586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成员</a:t>
            </a:r>
            <a:r>
              <a:rPr kumimoji="1" lang="en-US" altLang="zh-CN" dirty="0"/>
              <a:t>:</a:t>
            </a:r>
          </a:p>
          <a:p>
            <a:r>
              <a:rPr kumimoji="1" lang="zh-CN" altLang="en-US" dirty="0"/>
              <a:t>田梓涵、连悦交、刘爱琳、彭兴越、孙慧爽、户紫涵</a:t>
            </a:r>
          </a:p>
        </p:txBody>
      </p:sp>
    </p:spTree>
    <p:extLst>
      <p:ext uri="{BB962C8B-B14F-4D97-AF65-F5344CB8AC3E}">
        <p14:creationId xmlns:p14="http://schemas.microsoft.com/office/powerpoint/2010/main" val="289644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60742" y="1949605"/>
            <a:ext cx="10470515" cy="2570480"/>
          </a:xfrm>
        </p:spPr>
        <p:txBody>
          <a:bodyPr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9600" b="0" dirty="0">
                <a:solidFill>
                  <a:schemeClr val="bg1"/>
                </a:solidFill>
                <a:latin typeface="字魂破浪手书(商用需授权)" panose="00000500000000000000" pitchFamily="2" charset="-122"/>
                <a:ea typeface="字魂破浪手书(商用需授权)" panose="00000500000000000000" pitchFamily="2" charset="-122"/>
                <a:cs typeface="等线 Light" panose="02010600030101010101" charset="-122"/>
              </a:rPr>
              <a:t>万物互联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3DA4BB3-181E-495A-A1FD-054734C55A69}"/>
              </a:ext>
            </a:extLst>
          </p:cNvPr>
          <p:cNvSpPr txBox="1"/>
          <p:nvPr/>
        </p:nvSpPr>
        <p:spPr>
          <a:xfrm>
            <a:off x="2462784" y="930466"/>
            <a:ext cx="7266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优设标题黑" panose="00000500000000000000" pitchFamily="2" charset="-122"/>
                <a:ea typeface="优设标题黑" panose="00000500000000000000" pitchFamily="2" charset="-122"/>
                <a:cs typeface="等线 Light" panose="02010600030101010101" charset="-122"/>
              </a:rPr>
              <a:t>通过连接 </a:t>
            </a:r>
            <a:r>
              <a:rPr lang="zh-CN" altLang="en-US" sz="4800" dirty="0">
                <a:solidFill>
                  <a:srgbClr val="417AFF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等线 Light" panose="02010600030101010101" charset="-122"/>
              </a:rPr>
              <a:t>物联网</a:t>
            </a:r>
            <a:endParaRPr lang="zh-CN" altLang="en-US" sz="4800" dirty="0">
              <a:solidFill>
                <a:srgbClr val="417AFF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9F54C4-00BF-0B91-0184-7BBFEA79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808"/>
          <a:stretch/>
        </p:blipFill>
        <p:spPr>
          <a:xfrm rot="16200000">
            <a:off x="5387847" y="1648670"/>
            <a:ext cx="1416303" cy="2293167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D927A84A-2C25-4C1A-909C-19776449302E}"/>
              </a:ext>
            </a:extLst>
          </p:cNvPr>
          <p:cNvSpPr/>
          <p:nvPr/>
        </p:nvSpPr>
        <p:spPr>
          <a:xfrm>
            <a:off x="1741892" y="3947440"/>
            <a:ext cx="8708215" cy="1869249"/>
          </a:xfrm>
          <a:prstGeom prst="roundRect">
            <a:avLst/>
          </a:prstGeom>
          <a:ln w="25400">
            <a:solidFill>
              <a:schemeClr val="tx1">
                <a:alpha val="56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55215"/>
                      <a:gd name="connsiteY0" fmla="*/ 311548 h 1869249"/>
                      <a:gd name="connsiteX1" fmla="*/ 311548 w 9455215"/>
                      <a:gd name="connsiteY1" fmla="*/ 0 h 1869249"/>
                      <a:gd name="connsiteX2" fmla="*/ 814299 w 9455215"/>
                      <a:gd name="connsiteY2" fmla="*/ 0 h 1869249"/>
                      <a:gd name="connsiteX3" fmla="*/ 1405372 w 9455215"/>
                      <a:gd name="connsiteY3" fmla="*/ 0 h 1869249"/>
                      <a:gd name="connsiteX4" fmla="*/ 2084766 w 9455215"/>
                      <a:gd name="connsiteY4" fmla="*/ 0 h 1869249"/>
                      <a:gd name="connsiteX5" fmla="*/ 2587517 w 9455215"/>
                      <a:gd name="connsiteY5" fmla="*/ 0 h 1869249"/>
                      <a:gd name="connsiteX6" fmla="*/ 3443553 w 9455215"/>
                      <a:gd name="connsiteY6" fmla="*/ 0 h 1869249"/>
                      <a:gd name="connsiteX7" fmla="*/ 4122947 w 9455215"/>
                      <a:gd name="connsiteY7" fmla="*/ 0 h 1869249"/>
                      <a:gd name="connsiteX8" fmla="*/ 4978983 w 9455215"/>
                      <a:gd name="connsiteY8" fmla="*/ 0 h 1869249"/>
                      <a:gd name="connsiteX9" fmla="*/ 5746698 w 9455215"/>
                      <a:gd name="connsiteY9" fmla="*/ 0 h 1869249"/>
                      <a:gd name="connsiteX10" fmla="*/ 6337771 w 9455215"/>
                      <a:gd name="connsiteY10" fmla="*/ 0 h 1869249"/>
                      <a:gd name="connsiteX11" fmla="*/ 7105486 w 9455215"/>
                      <a:gd name="connsiteY11" fmla="*/ 0 h 1869249"/>
                      <a:gd name="connsiteX12" fmla="*/ 7608237 w 9455215"/>
                      <a:gd name="connsiteY12" fmla="*/ 0 h 1869249"/>
                      <a:gd name="connsiteX13" fmla="*/ 8287631 w 9455215"/>
                      <a:gd name="connsiteY13" fmla="*/ 0 h 1869249"/>
                      <a:gd name="connsiteX14" fmla="*/ 9143667 w 9455215"/>
                      <a:gd name="connsiteY14" fmla="*/ 0 h 1869249"/>
                      <a:gd name="connsiteX15" fmla="*/ 9455215 w 9455215"/>
                      <a:gd name="connsiteY15" fmla="*/ 311548 h 1869249"/>
                      <a:gd name="connsiteX16" fmla="*/ 9455215 w 9455215"/>
                      <a:gd name="connsiteY16" fmla="*/ 947086 h 1869249"/>
                      <a:gd name="connsiteX17" fmla="*/ 9455215 w 9455215"/>
                      <a:gd name="connsiteY17" fmla="*/ 1557701 h 1869249"/>
                      <a:gd name="connsiteX18" fmla="*/ 9143667 w 9455215"/>
                      <a:gd name="connsiteY18" fmla="*/ 1869249 h 1869249"/>
                      <a:gd name="connsiteX19" fmla="*/ 8464273 w 9455215"/>
                      <a:gd name="connsiteY19" fmla="*/ 1869249 h 1869249"/>
                      <a:gd name="connsiteX20" fmla="*/ 7608237 w 9455215"/>
                      <a:gd name="connsiteY20" fmla="*/ 1869249 h 1869249"/>
                      <a:gd name="connsiteX21" fmla="*/ 6840522 w 9455215"/>
                      <a:gd name="connsiteY21" fmla="*/ 1869249 h 1869249"/>
                      <a:gd name="connsiteX22" fmla="*/ 5984486 w 9455215"/>
                      <a:gd name="connsiteY22" fmla="*/ 1869249 h 1869249"/>
                      <a:gd name="connsiteX23" fmla="*/ 5216771 w 9455215"/>
                      <a:gd name="connsiteY23" fmla="*/ 1869249 h 1869249"/>
                      <a:gd name="connsiteX24" fmla="*/ 4714020 w 9455215"/>
                      <a:gd name="connsiteY24" fmla="*/ 1869249 h 1869249"/>
                      <a:gd name="connsiteX25" fmla="*/ 3946305 w 9455215"/>
                      <a:gd name="connsiteY25" fmla="*/ 1869249 h 1869249"/>
                      <a:gd name="connsiteX26" fmla="*/ 3355232 w 9455215"/>
                      <a:gd name="connsiteY26" fmla="*/ 1869249 h 1869249"/>
                      <a:gd name="connsiteX27" fmla="*/ 2852481 w 9455215"/>
                      <a:gd name="connsiteY27" fmla="*/ 1869249 h 1869249"/>
                      <a:gd name="connsiteX28" fmla="*/ 2438050 w 9455215"/>
                      <a:gd name="connsiteY28" fmla="*/ 1869249 h 1869249"/>
                      <a:gd name="connsiteX29" fmla="*/ 1935299 w 9455215"/>
                      <a:gd name="connsiteY29" fmla="*/ 1869249 h 1869249"/>
                      <a:gd name="connsiteX30" fmla="*/ 1432548 w 9455215"/>
                      <a:gd name="connsiteY30" fmla="*/ 1869249 h 1869249"/>
                      <a:gd name="connsiteX31" fmla="*/ 311548 w 9455215"/>
                      <a:gd name="connsiteY31" fmla="*/ 1869249 h 1869249"/>
                      <a:gd name="connsiteX32" fmla="*/ 0 w 9455215"/>
                      <a:gd name="connsiteY32" fmla="*/ 1557701 h 1869249"/>
                      <a:gd name="connsiteX33" fmla="*/ 0 w 9455215"/>
                      <a:gd name="connsiteY33" fmla="*/ 972009 h 1869249"/>
                      <a:gd name="connsiteX34" fmla="*/ 0 w 9455215"/>
                      <a:gd name="connsiteY34" fmla="*/ 311548 h 1869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9455215" h="1869249" fill="none" extrusionOk="0">
                        <a:moveTo>
                          <a:pt x="0" y="311548"/>
                        </a:moveTo>
                        <a:cubicBezTo>
                          <a:pt x="36849" y="129732"/>
                          <a:pt x="138544" y="6518"/>
                          <a:pt x="311548" y="0"/>
                        </a:cubicBezTo>
                        <a:cubicBezTo>
                          <a:pt x="475925" y="21574"/>
                          <a:pt x="614374" y="-15217"/>
                          <a:pt x="814299" y="0"/>
                        </a:cubicBezTo>
                        <a:cubicBezTo>
                          <a:pt x="1014224" y="15217"/>
                          <a:pt x="1227064" y="1449"/>
                          <a:pt x="1405372" y="0"/>
                        </a:cubicBezTo>
                        <a:cubicBezTo>
                          <a:pt x="1583680" y="-1449"/>
                          <a:pt x="1901203" y="-22304"/>
                          <a:pt x="2084766" y="0"/>
                        </a:cubicBezTo>
                        <a:cubicBezTo>
                          <a:pt x="2268329" y="22304"/>
                          <a:pt x="2399625" y="21587"/>
                          <a:pt x="2587517" y="0"/>
                        </a:cubicBezTo>
                        <a:cubicBezTo>
                          <a:pt x="2775409" y="-21587"/>
                          <a:pt x="3142630" y="19600"/>
                          <a:pt x="3443553" y="0"/>
                        </a:cubicBezTo>
                        <a:cubicBezTo>
                          <a:pt x="3744476" y="-19600"/>
                          <a:pt x="3914761" y="230"/>
                          <a:pt x="4122947" y="0"/>
                        </a:cubicBezTo>
                        <a:cubicBezTo>
                          <a:pt x="4331133" y="-230"/>
                          <a:pt x="4740628" y="6426"/>
                          <a:pt x="4978983" y="0"/>
                        </a:cubicBezTo>
                        <a:cubicBezTo>
                          <a:pt x="5217338" y="-6426"/>
                          <a:pt x="5387964" y="-9407"/>
                          <a:pt x="5746698" y="0"/>
                        </a:cubicBezTo>
                        <a:cubicBezTo>
                          <a:pt x="6105432" y="9407"/>
                          <a:pt x="6150314" y="22329"/>
                          <a:pt x="6337771" y="0"/>
                        </a:cubicBezTo>
                        <a:cubicBezTo>
                          <a:pt x="6525228" y="-22329"/>
                          <a:pt x="6768575" y="-15570"/>
                          <a:pt x="7105486" y="0"/>
                        </a:cubicBezTo>
                        <a:cubicBezTo>
                          <a:pt x="7442398" y="15570"/>
                          <a:pt x="7386232" y="15122"/>
                          <a:pt x="7608237" y="0"/>
                        </a:cubicBezTo>
                        <a:cubicBezTo>
                          <a:pt x="7830242" y="-15122"/>
                          <a:pt x="8029160" y="28179"/>
                          <a:pt x="8287631" y="0"/>
                        </a:cubicBezTo>
                        <a:cubicBezTo>
                          <a:pt x="8546102" y="-28179"/>
                          <a:pt x="8827992" y="-18396"/>
                          <a:pt x="9143667" y="0"/>
                        </a:cubicBezTo>
                        <a:cubicBezTo>
                          <a:pt x="9338185" y="-34960"/>
                          <a:pt x="9480708" y="119424"/>
                          <a:pt x="9455215" y="311548"/>
                        </a:cubicBezTo>
                        <a:cubicBezTo>
                          <a:pt x="9440300" y="589230"/>
                          <a:pt x="9476157" y="781152"/>
                          <a:pt x="9455215" y="947086"/>
                        </a:cubicBezTo>
                        <a:cubicBezTo>
                          <a:pt x="9434273" y="1113020"/>
                          <a:pt x="9462364" y="1391076"/>
                          <a:pt x="9455215" y="1557701"/>
                        </a:cubicBezTo>
                        <a:cubicBezTo>
                          <a:pt x="9438199" y="1711531"/>
                          <a:pt x="9331242" y="1881740"/>
                          <a:pt x="9143667" y="1869249"/>
                        </a:cubicBezTo>
                        <a:cubicBezTo>
                          <a:pt x="8848202" y="1851462"/>
                          <a:pt x="8684180" y="1859898"/>
                          <a:pt x="8464273" y="1869249"/>
                        </a:cubicBezTo>
                        <a:cubicBezTo>
                          <a:pt x="8244366" y="1878600"/>
                          <a:pt x="7967968" y="1860094"/>
                          <a:pt x="7608237" y="1869249"/>
                        </a:cubicBezTo>
                        <a:cubicBezTo>
                          <a:pt x="7248506" y="1878404"/>
                          <a:pt x="7161457" y="1891138"/>
                          <a:pt x="6840522" y="1869249"/>
                        </a:cubicBezTo>
                        <a:cubicBezTo>
                          <a:pt x="6519587" y="1847360"/>
                          <a:pt x="6320083" y="1827089"/>
                          <a:pt x="5984486" y="1869249"/>
                        </a:cubicBezTo>
                        <a:cubicBezTo>
                          <a:pt x="5648889" y="1911409"/>
                          <a:pt x="5437508" y="1860896"/>
                          <a:pt x="5216771" y="1869249"/>
                        </a:cubicBezTo>
                        <a:cubicBezTo>
                          <a:pt x="4996035" y="1877602"/>
                          <a:pt x="4907986" y="1865565"/>
                          <a:pt x="4714020" y="1869249"/>
                        </a:cubicBezTo>
                        <a:cubicBezTo>
                          <a:pt x="4520054" y="1872933"/>
                          <a:pt x="4199517" y="1907151"/>
                          <a:pt x="3946305" y="1869249"/>
                        </a:cubicBezTo>
                        <a:cubicBezTo>
                          <a:pt x="3693094" y="1831347"/>
                          <a:pt x="3616056" y="1867617"/>
                          <a:pt x="3355232" y="1869249"/>
                        </a:cubicBezTo>
                        <a:cubicBezTo>
                          <a:pt x="3094408" y="1870881"/>
                          <a:pt x="2955810" y="1877752"/>
                          <a:pt x="2852481" y="1869249"/>
                        </a:cubicBezTo>
                        <a:cubicBezTo>
                          <a:pt x="2749152" y="1860746"/>
                          <a:pt x="2596110" y="1867364"/>
                          <a:pt x="2438050" y="1869249"/>
                        </a:cubicBezTo>
                        <a:cubicBezTo>
                          <a:pt x="2279990" y="1871134"/>
                          <a:pt x="2132174" y="1868115"/>
                          <a:pt x="1935299" y="1869249"/>
                        </a:cubicBezTo>
                        <a:cubicBezTo>
                          <a:pt x="1738424" y="1870383"/>
                          <a:pt x="1633854" y="1847863"/>
                          <a:pt x="1432548" y="1869249"/>
                        </a:cubicBezTo>
                        <a:cubicBezTo>
                          <a:pt x="1231242" y="1890635"/>
                          <a:pt x="565768" y="1914364"/>
                          <a:pt x="311548" y="1869249"/>
                        </a:cubicBezTo>
                        <a:cubicBezTo>
                          <a:pt x="130846" y="1855354"/>
                          <a:pt x="-5264" y="1729413"/>
                          <a:pt x="0" y="1557701"/>
                        </a:cubicBezTo>
                        <a:cubicBezTo>
                          <a:pt x="-9412" y="1338421"/>
                          <a:pt x="-17800" y="1117956"/>
                          <a:pt x="0" y="972009"/>
                        </a:cubicBezTo>
                        <a:cubicBezTo>
                          <a:pt x="17800" y="826062"/>
                          <a:pt x="-16810" y="516009"/>
                          <a:pt x="0" y="311548"/>
                        </a:cubicBezTo>
                        <a:close/>
                      </a:path>
                      <a:path w="9455215" h="1869249" stroke="0" extrusionOk="0">
                        <a:moveTo>
                          <a:pt x="0" y="311548"/>
                        </a:moveTo>
                        <a:cubicBezTo>
                          <a:pt x="-23700" y="124866"/>
                          <a:pt x="134858" y="1737"/>
                          <a:pt x="311548" y="0"/>
                        </a:cubicBezTo>
                        <a:cubicBezTo>
                          <a:pt x="502988" y="16534"/>
                          <a:pt x="979098" y="40937"/>
                          <a:pt x="1167584" y="0"/>
                        </a:cubicBezTo>
                        <a:cubicBezTo>
                          <a:pt x="1356070" y="-40937"/>
                          <a:pt x="1576621" y="5543"/>
                          <a:pt x="1758657" y="0"/>
                        </a:cubicBezTo>
                        <a:cubicBezTo>
                          <a:pt x="1940693" y="-5543"/>
                          <a:pt x="2142005" y="11351"/>
                          <a:pt x="2261408" y="0"/>
                        </a:cubicBezTo>
                        <a:cubicBezTo>
                          <a:pt x="2380811" y="-11351"/>
                          <a:pt x="2852116" y="-22025"/>
                          <a:pt x="3029123" y="0"/>
                        </a:cubicBezTo>
                        <a:cubicBezTo>
                          <a:pt x="3206131" y="22025"/>
                          <a:pt x="3456094" y="26967"/>
                          <a:pt x="3620196" y="0"/>
                        </a:cubicBezTo>
                        <a:cubicBezTo>
                          <a:pt x="3784298" y="-26967"/>
                          <a:pt x="4275595" y="27659"/>
                          <a:pt x="4476232" y="0"/>
                        </a:cubicBezTo>
                        <a:cubicBezTo>
                          <a:pt x="4676869" y="-27659"/>
                          <a:pt x="4751742" y="22171"/>
                          <a:pt x="4978983" y="0"/>
                        </a:cubicBezTo>
                        <a:cubicBezTo>
                          <a:pt x="5206224" y="-22171"/>
                          <a:pt x="5643395" y="-24002"/>
                          <a:pt x="5835019" y="0"/>
                        </a:cubicBezTo>
                        <a:cubicBezTo>
                          <a:pt x="6026643" y="24002"/>
                          <a:pt x="6146422" y="-610"/>
                          <a:pt x="6249450" y="0"/>
                        </a:cubicBezTo>
                        <a:cubicBezTo>
                          <a:pt x="6352478" y="610"/>
                          <a:pt x="6700388" y="-12343"/>
                          <a:pt x="6928843" y="0"/>
                        </a:cubicBezTo>
                        <a:cubicBezTo>
                          <a:pt x="7157298" y="12343"/>
                          <a:pt x="7389406" y="32368"/>
                          <a:pt x="7608237" y="0"/>
                        </a:cubicBezTo>
                        <a:cubicBezTo>
                          <a:pt x="7827068" y="-32368"/>
                          <a:pt x="7924594" y="-11358"/>
                          <a:pt x="8199310" y="0"/>
                        </a:cubicBezTo>
                        <a:cubicBezTo>
                          <a:pt x="8474026" y="11358"/>
                          <a:pt x="8853041" y="-8855"/>
                          <a:pt x="9143667" y="0"/>
                        </a:cubicBezTo>
                        <a:cubicBezTo>
                          <a:pt x="9336987" y="-26389"/>
                          <a:pt x="9447934" y="136670"/>
                          <a:pt x="9455215" y="311548"/>
                        </a:cubicBezTo>
                        <a:cubicBezTo>
                          <a:pt x="9485536" y="616009"/>
                          <a:pt x="9472816" y="787585"/>
                          <a:pt x="9455215" y="934625"/>
                        </a:cubicBezTo>
                        <a:cubicBezTo>
                          <a:pt x="9437614" y="1081665"/>
                          <a:pt x="9449505" y="1393203"/>
                          <a:pt x="9455215" y="1557701"/>
                        </a:cubicBezTo>
                        <a:cubicBezTo>
                          <a:pt x="9445395" y="1700222"/>
                          <a:pt x="9351910" y="1861899"/>
                          <a:pt x="9143667" y="1869249"/>
                        </a:cubicBezTo>
                        <a:cubicBezTo>
                          <a:pt x="9024258" y="1889602"/>
                          <a:pt x="8861233" y="1854899"/>
                          <a:pt x="8729237" y="1869249"/>
                        </a:cubicBezTo>
                        <a:cubicBezTo>
                          <a:pt x="8597241" y="1883600"/>
                          <a:pt x="8146386" y="1894773"/>
                          <a:pt x="7873201" y="1869249"/>
                        </a:cubicBezTo>
                        <a:cubicBezTo>
                          <a:pt x="7600016" y="1843725"/>
                          <a:pt x="7365808" y="1891171"/>
                          <a:pt x="7193807" y="1869249"/>
                        </a:cubicBezTo>
                        <a:cubicBezTo>
                          <a:pt x="7021806" y="1847327"/>
                          <a:pt x="6895210" y="1857360"/>
                          <a:pt x="6691055" y="1869249"/>
                        </a:cubicBezTo>
                        <a:cubicBezTo>
                          <a:pt x="6486900" y="1881138"/>
                          <a:pt x="6313413" y="1847200"/>
                          <a:pt x="6011662" y="1869249"/>
                        </a:cubicBezTo>
                        <a:cubicBezTo>
                          <a:pt x="5709911" y="1891298"/>
                          <a:pt x="5733450" y="1860062"/>
                          <a:pt x="5597232" y="1869249"/>
                        </a:cubicBezTo>
                        <a:cubicBezTo>
                          <a:pt x="5461014" y="1878437"/>
                          <a:pt x="5279502" y="1852977"/>
                          <a:pt x="5182801" y="1869249"/>
                        </a:cubicBezTo>
                        <a:cubicBezTo>
                          <a:pt x="5086100" y="1885521"/>
                          <a:pt x="4780820" y="1849227"/>
                          <a:pt x="4503408" y="1869249"/>
                        </a:cubicBezTo>
                        <a:cubicBezTo>
                          <a:pt x="4225996" y="1889271"/>
                          <a:pt x="4191264" y="1888854"/>
                          <a:pt x="4000656" y="1869249"/>
                        </a:cubicBezTo>
                        <a:cubicBezTo>
                          <a:pt x="3810048" y="1849644"/>
                          <a:pt x="3593854" y="1902387"/>
                          <a:pt x="3232941" y="1869249"/>
                        </a:cubicBezTo>
                        <a:cubicBezTo>
                          <a:pt x="2872029" y="1836111"/>
                          <a:pt x="2933411" y="1853786"/>
                          <a:pt x="2730190" y="1869249"/>
                        </a:cubicBezTo>
                        <a:cubicBezTo>
                          <a:pt x="2526969" y="1884712"/>
                          <a:pt x="2202509" y="1869857"/>
                          <a:pt x="1962475" y="1869249"/>
                        </a:cubicBezTo>
                        <a:cubicBezTo>
                          <a:pt x="1722441" y="1868641"/>
                          <a:pt x="1753279" y="1854163"/>
                          <a:pt x="1548045" y="1869249"/>
                        </a:cubicBezTo>
                        <a:cubicBezTo>
                          <a:pt x="1342811" y="1884336"/>
                          <a:pt x="690667" y="1928769"/>
                          <a:pt x="311548" y="1869249"/>
                        </a:cubicBezTo>
                        <a:cubicBezTo>
                          <a:pt x="150962" y="1879891"/>
                          <a:pt x="12664" y="1722192"/>
                          <a:pt x="0" y="1557701"/>
                        </a:cubicBezTo>
                        <a:cubicBezTo>
                          <a:pt x="12390" y="1316016"/>
                          <a:pt x="5196" y="1185897"/>
                          <a:pt x="0" y="934625"/>
                        </a:cubicBezTo>
                        <a:cubicBezTo>
                          <a:pt x="-5196" y="683353"/>
                          <a:pt x="29434" y="559829"/>
                          <a:pt x="0" y="31154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34184" y="3621801"/>
            <a:ext cx="8062755" cy="2390140"/>
          </a:xfrm>
        </p:spPr>
        <p:txBody>
          <a:bodyPr anchor="ctr" anchorCtr="0">
            <a:normAutofit/>
          </a:bodyPr>
          <a:lstStyle/>
          <a:p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  <a:cs typeface="等线 Light" panose="02010600030101010101" charset="-122"/>
              </a:rPr>
              <a:t>我们可以监控房间实时温度数据、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等线 Light" panose="02010600030101010101" charset="-122"/>
              </a:rPr>
              <a:t>远程控制智能家具、获取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  <a:cs typeface="等线 Light" panose="02010600030101010101" charset="-122"/>
              </a:rPr>
              <a:t>外界信息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等线 Light" panose="02010600030101010101" charset="-122"/>
              </a:rPr>
              <a:t>...</a:t>
            </a:r>
            <a:endParaRPr lang="zh-CN" altLang="en-US" sz="2800" b="0" dirty="0">
              <a:latin typeface="黑体" panose="02010609060101010101" pitchFamily="49" charset="-122"/>
              <a:ea typeface="黑体" panose="02010609060101010101" pitchFamily="49" charset="-122"/>
              <a:cs typeface="等线 Light" panose="0201060003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64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9825" y="2875598"/>
            <a:ext cx="9912350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600" dirty="0">
                <a:latin typeface="字魂破浪手书(商用需授权)" panose="00000500000000000000" pitchFamily="2" charset="-122"/>
                <a:ea typeface="字魂破浪手书(商用需授权)" panose="00000500000000000000" pitchFamily="2" charset="-122"/>
                <a:cs typeface="等线 Light" panose="02010600030101010101" charset="-122"/>
                <a:sym typeface="+mn-ea"/>
              </a:rPr>
              <a:t>将这些信息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39824" y="5488098"/>
            <a:ext cx="991235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latin typeface="字魂破浪手书(商用需授权)" panose="00000500000000000000" pitchFamily="2" charset="-122"/>
                <a:ea typeface="字魂破浪手书(商用需授权)" panose="00000500000000000000" pitchFamily="2" charset="-122"/>
                <a:cs typeface="等线 Light" panose="02010600030101010101" charset="-122"/>
                <a:sym typeface="+mn-ea"/>
              </a:rPr>
              <a:t>摆在桌面上！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914829-118A-459A-9E3A-F054D8236978}"/>
              </a:ext>
            </a:extLst>
          </p:cNvPr>
          <p:cNvSpPr txBox="1"/>
          <p:nvPr/>
        </p:nvSpPr>
        <p:spPr>
          <a:xfrm>
            <a:off x="704629" y="-884914"/>
            <a:ext cx="7978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417AFF"/>
                </a:solidFill>
                <a:latin typeface="Berlin Sans FB" panose="020E0602020502020306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ATOM</a:t>
            </a:r>
            <a:r>
              <a:rPr lang="en-US" altLang="zh-CN" sz="4000" dirty="0">
                <a:latin typeface="Berlin Sans FB" panose="020E0602020502020306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POCKET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物联网移动终端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E638683-E8C5-4890-94ED-F17B2754511E}"/>
              </a:ext>
            </a:extLst>
          </p:cNvPr>
          <p:cNvCxnSpPr>
            <a:cxnSpLocks/>
          </p:cNvCxnSpPr>
          <p:nvPr/>
        </p:nvCxnSpPr>
        <p:spPr>
          <a:xfrm>
            <a:off x="517280" y="-147227"/>
            <a:ext cx="111574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01BECCF5-00FB-4490-878C-538972BF32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8932234"/>
                  </p:ext>
                </p:extLst>
              </p:nvPr>
            </p:nvGraphicFramePr>
            <p:xfrm>
              <a:off x="2332500" y="1564844"/>
              <a:ext cx="7526998" cy="41028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526998" cy="410288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55208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6" d="1000000"/>
                    <am3d:preTrans dx="4756991" dy="-4271847" dz="-1352376"/>
                    <am3d:scale>
                      <am3d:sx n="1000000" d="1000000"/>
                      <am3d:sy n="1000000" d="1000000"/>
                      <am3d:sz n="1000000" d="1000000"/>
                    </am3d:scale>
                    <am3d:rot ax="3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56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01BECCF5-00FB-4490-878C-538972BF32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2500" y="1564844"/>
                <a:ext cx="7526998" cy="4102883"/>
              </a:xfrm>
              <a:prstGeom prst="rect">
                <a:avLst/>
              </a:prstGeom>
              <a:effectLst/>
            </p:spPr>
          </p:pic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00351 0.01736 L 0.00065 0.14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6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158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A41B780-5D1A-E909-71B4-FED2A6AE690F}"/>
              </a:ext>
            </a:extLst>
          </p:cNvPr>
          <p:cNvSpPr/>
          <p:nvPr/>
        </p:nvSpPr>
        <p:spPr>
          <a:xfrm>
            <a:off x="4928576" y="1975704"/>
            <a:ext cx="6401160" cy="3610535"/>
          </a:xfrm>
          <a:prstGeom prst="roundRect">
            <a:avLst>
              <a:gd name="adj" fmla="val 3851"/>
            </a:avLst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E19A5D-2DD8-26A9-2A5F-ED077423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ATOM</a:t>
            </a:r>
            <a:r>
              <a:rPr kumimoji="1" lang="en-US" altLang="zh-CN" sz="3200" b="1" dirty="0"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 POCKET</a:t>
            </a:r>
            <a:r>
              <a:rPr kumimoji="1" lang="zh-CN" altLang="en-US" sz="3200" b="1" dirty="0">
                <a:latin typeface="+mn-lt"/>
                <a:ea typeface="黑体" panose="02010609060101010101" pitchFamily="49" charset="-122"/>
                <a:cs typeface="Cascadia Code" panose="020B0609020000020004" pitchFamily="49" charset="0"/>
              </a:rPr>
              <a:t> </a:t>
            </a:r>
            <a:r>
              <a:rPr kumimoji="1"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04E6F0-4BFD-4C2A-D667-E2A4D895DBA2}"/>
              </a:ext>
            </a:extLst>
          </p:cNvPr>
          <p:cNvSpPr txBox="1"/>
          <p:nvPr/>
        </p:nvSpPr>
        <p:spPr>
          <a:xfrm>
            <a:off x="5199883" y="2442144"/>
            <a:ext cx="60331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ESP32-S3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是一款低功耗的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MCU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系统级芯片</a:t>
            </a:r>
            <a:r>
              <a:rPr lang="en-US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SoC)</a:t>
            </a:r>
            <a:r>
              <a:rPr lang="zh-CN" altLang="e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支持</a:t>
            </a:r>
            <a:r>
              <a:rPr lang="en-US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GHz Wi-Fi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和低功耗蓝牙</a:t>
            </a:r>
            <a:r>
              <a:rPr lang="en-US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Bluetooth® LE)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无线通信。</a:t>
            </a:r>
            <a:endParaRPr lang="en-US" altLang="zh-CN" sz="24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4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芯片集成了高性能的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Xtensa® 32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LX7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双核处理器、超低功耗协处理器、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Wi-Fi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基带、蓝牙基带、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RF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模块以及外设。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72BBBE-E4FF-6697-4A8D-DD8BE141A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96" y="2489260"/>
            <a:ext cx="1917700" cy="2032000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0713751-383B-5D91-FA59-1077E47190D4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0A119B4-6AB8-4B2B-6F6C-775E814D0F9A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主控芯片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27853C-7BF6-B389-E42B-53B497CB842B}"/>
              </a:ext>
            </a:extLst>
          </p:cNvPr>
          <p:cNvSpPr txBox="1"/>
          <p:nvPr/>
        </p:nvSpPr>
        <p:spPr>
          <a:xfrm>
            <a:off x="620674" y="4789472"/>
            <a:ext cx="368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ESP32-S3-WROOM-1U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20E4A9-1270-CA01-12DF-BEDA4CFC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E50B7-09D3-74D9-771C-D818D7231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6E649BB-0696-DD4D-384F-B465A623738C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7BCF19C-CA5E-477E-49CA-0DECD84142C7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67071-DE64-CC92-5FEC-112F5245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75" y="1039546"/>
            <a:ext cx="7238895" cy="5134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5F5125F-12C6-41E3-6988-E6CC112C7646}"/>
              </a:ext>
            </a:extLst>
          </p:cNvPr>
          <p:cNvSpPr txBox="1"/>
          <p:nvPr/>
        </p:nvSpPr>
        <p:spPr>
          <a:xfrm>
            <a:off x="2652629" y="6262915"/>
            <a:ext cx="68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外，我们还为其设计了相应的外围电路</a:t>
            </a:r>
          </a:p>
        </p:txBody>
      </p:sp>
    </p:spTree>
    <p:extLst>
      <p:ext uri="{BB962C8B-B14F-4D97-AF65-F5344CB8AC3E}">
        <p14:creationId xmlns:p14="http://schemas.microsoft.com/office/powerpoint/2010/main" val="391916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7C3BA-FEE0-5AB3-DC06-EAC5B784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54B4EE-9F6A-63E1-460A-B7E56DC7DCF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61503" t="25509" r="-5606" b="37058"/>
          <a:stretch/>
        </p:blipFill>
        <p:spPr>
          <a:xfrm>
            <a:off x="838200" y="1128773"/>
            <a:ext cx="7239600" cy="513414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F9A77D7-791A-B4F2-D94C-F44790C47492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10" name="直线连接符 6">
            <a:extLst>
              <a:ext uri="{FF2B5EF4-FFF2-40B4-BE49-F238E27FC236}">
                <a16:creationId xmlns:a16="http://schemas.microsoft.com/office/drawing/2014/main" id="{4E461169-D51C-8798-7895-B7D499B74D42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69B500B-702B-3609-694C-ACD67A41D5F5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657C775-52CA-E36F-2E64-88155A4CD8FD}"/>
              </a:ext>
            </a:extLst>
          </p:cNvPr>
          <p:cNvSpPr/>
          <p:nvPr/>
        </p:nvSpPr>
        <p:spPr>
          <a:xfrm>
            <a:off x="7974103" y="1079043"/>
            <a:ext cx="3234018" cy="53989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E9C2D3-68F9-8967-E2A9-BCC3851470A3}"/>
              </a:ext>
            </a:extLst>
          </p:cNvPr>
          <p:cNvSpPr txBox="1"/>
          <p:nvPr/>
        </p:nvSpPr>
        <p:spPr>
          <a:xfrm>
            <a:off x="8177234" y="1660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8A40E9-20FE-FC5A-73E1-230F2D728F61}"/>
              </a:ext>
            </a:extLst>
          </p:cNvPr>
          <p:cNvSpPr txBox="1"/>
          <p:nvPr/>
        </p:nvSpPr>
        <p:spPr>
          <a:xfrm>
            <a:off x="8169042" y="2907449"/>
            <a:ext cx="2844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78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ISLIDE.ICON" val="#177907;#39423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328</TotalTime>
  <Words>507</Words>
  <Application>Microsoft Macintosh PowerPoint</Application>
  <PresentationFormat>宽屏</PresentationFormat>
  <Paragraphs>80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字魂破浪手书(商用需授权)</vt:lpstr>
      <vt:lpstr>Calibri Light</vt:lpstr>
      <vt:lpstr>潮字社曾玉波手书简繁-闪</vt:lpstr>
      <vt:lpstr>Arial</vt:lpstr>
      <vt:lpstr>黑体</vt:lpstr>
      <vt:lpstr>Bahnschrift SemiBold</vt:lpstr>
      <vt:lpstr>Calibri</vt:lpstr>
      <vt:lpstr>优设标题黑</vt:lpstr>
      <vt:lpstr>Berlin Sans FB</vt:lpstr>
      <vt:lpstr>Office 主题​​</vt:lpstr>
      <vt:lpstr>物联网在移动终端的应用</vt:lpstr>
      <vt:lpstr>物联网</vt:lpstr>
      <vt:lpstr>万物互联</vt:lpstr>
      <vt:lpstr>我们可以监控房间实时温度数据、远程控制智能家具、获取外界信息...</vt:lpstr>
      <vt:lpstr>PowerPoint 演示文稿</vt:lpstr>
      <vt:lpstr>PowerPoint 演示文稿</vt:lpstr>
      <vt:lpstr>ATOM POCKET 系统架构</vt:lpstr>
      <vt:lpstr>ATOM POCKET 系统架构</vt:lpstr>
      <vt:lpstr>PowerPoint 演示文稿</vt:lpstr>
      <vt:lpstr>ATOM POCKET 系统架构</vt:lpstr>
      <vt:lpstr>PowerPoint 演示文稿</vt:lpstr>
      <vt:lpstr>PowerPoint 演示文稿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梓涵 田</dc:creator>
  <cp:lastModifiedBy>梓涵 田</cp:lastModifiedBy>
  <cp:revision>21</cp:revision>
  <dcterms:created xsi:type="dcterms:W3CDTF">2024-12-04T05:20:36Z</dcterms:created>
  <dcterms:modified xsi:type="dcterms:W3CDTF">2024-12-06T09:09:05Z</dcterms:modified>
</cp:coreProperties>
</file>